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1"/>
  </p:notesMasterIdLst>
  <p:sldIdLst>
    <p:sldId id="257" r:id="rId2"/>
    <p:sldId id="259" r:id="rId3"/>
    <p:sldId id="294" r:id="rId4"/>
    <p:sldId id="297" r:id="rId5"/>
    <p:sldId id="311" r:id="rId6"/>
    <p:sldId id="312" r:id="rId7"/>
    <p:sldId id="313" r:id="rId8"/>
    <p:sldId id="314" r:id="rId9"/>
    <p:sldId id="315" r:id="rId10"/>
    <p:sldId id="299" r:id="rId11"/>
    <p:sldId id="316" r:id="rId12"/>
    <p:sldId id="320" r:id="rId13"/>
    <p:sldId id="319" r:id="rId14"/>
    <p:sldId id="321" r:id="rId15"/>
    <p:sldId id="322" r:id="rId16"/>
    <p:sldId id="323" r:id="rId17"/>
    <p:sldId id="317" r:id="rId18"/>
    <p:sldId id="324" r:id="rId19"/>
    <p:sldId id="318" r:id="rId20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74599" autoAdjust="0"/>
  </p:normalViewPr>
  <p:slideViewPr>
    <p:cSldViewPr>
      <p:cViewPr varScale="1">
        <p:scale>
          <a:sx n="60" d="100"/>
          <a:sy n="60" d="100"/>
        </p:scale>
        <p:origin x="1315" y="2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0B38BE-D146-4A01-AAB4-C943CFBAD236}" type="datetimeFigureOut">
              <a:rPr lang="ko-KR" altLang="en-US" smtClean="0"/>
              <a:t>2017-11-16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45067F4-B9C0-4FFE-89D5-12EDA07DE18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29777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 smtClean="0"/>
              <a:t>Water-filled crack=</a:t>
            </a:r>
            <a:r>
              <a:rPr lang="ko-KR" altLang="en-US" dirty="0" smtClean="0"/>
              <a:t>깨진 틈 사이로 물이 참</a:t>
            </a:r>
            <a:endParaRPr lang="en-US" altLang="ko-KR" dirty="0" smtClean="0"/>
          </a:p>
          <a:p>
            <a:r>
              <a:rPr lang="en-US" altLang="ko-KR" dirty="0" smtClean="0"/>
              <a:t>Freezes to ice=</a:t>
            </a:r>
            <a:r>
              <a:rPr lang="ko-KR" altLang="en-US" dirty="0" smtClean="0"/>
              <a:t>동결</a:t>
            </a:r>
            <a:endParaRPr lang="en-US" altLang="ko-KR" dirty="0" smtClean="0"/>
          </a:p>
          <a:p>
            <a:r>
              <a:rPr lang="en-US" altLang="ko-KR" dirty="0" smtClean="0"/>
              <a:t>Breaks</a:t>
            </a:r>
            <a:r>
              <a:rPr lang="ko-KR" altLang="en-US" dirty="0" smtClean="0"/>
              <a:t> </a:t>
            </a:r>
            <a:r>
              <a:rPr lang="en-US" altLang="ko-KR" dirty="0" smtClean="0"/>
              <a:t>rock=</a:t>
            </a:r>
            <a:r>
              <a:rPr lang="ko-KR" altLang="en-US" dirty="0" smtClean="0"/>
              <a:t>암석 파쇄</a:t>
            </a:r>
            <a:endParaRPr lang="en-US" altLang="ko-KR" dirty="0" smtClean="0"/>
          </a:p>
          <a:p>
            <a:r>
              <a:rPr lang="en-US" altLang="ko-KR" dirty="0" smtClean="0"/>
              <a:t>Ice(frost)</a:t>
            </a:r>
            <a:r>
              <a:rPr lang="en-US" altLang="ko-KR" baseline="0" dirty="0" smtClean="0"/>
              <a:t> wedging=</a:t>
            </a:r>
            <a:r>
              <a:rPr lang="ko-KR" altLang="en-US" baseline="0" dirty="0" smtClean="0"/>
              <a:t>빙결 쐐기 작용</a:t>
            </a:r>
            <a:endParaRPr lang="en-US" altLang="ko-KR" baseline="0" dirty="0" smtClean="0"/>
          </a:p>
          <a:p>
            <a:r>
              <a:rPr lang="en-US" altLang="ko-KR" baseline="0" dirty="0" smtClean="0"/>
              <a:t>Root wedging=</a:t>
            </a:r>
            <a:r>
              <a:rPr lang="ko-KR" altLang="en-US" baseline="0" dirty="0" smtClean="0"/>
              <a:t>뿌리 쐐기 작용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5067F4-B9C0-4FFE-89D5-12EDA07DE187}" type="slidenum">
              <a:rPr lang="ko-KR" altLang="en-US" smtClean="0"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261034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 smtClean="0"/>
              <a:t>Flow</a:t>
            </a:r>
            <a:r>
              <a:rPr lang="ko-KR" altLang="en-US" dirty="0" smtClean="0"/>
              <a:t> </a:t>
            </a:r>
            <a:r>
              <a:rPr lang="en-US" altLang="ko-KR" dirty="0" smtClean="0"/>
              <a:t>speed=</a:t>
            </a:r>
            <a:r>
              <a:rPr lang="ko-KR" altLang="en-US" dirty="0" smtClean="0"/>
              <a:t>유속</a:t>
            </a:r>
            <a:endParaRPr lang="en-US" altLang="ko-KR" dirty="0" smtClean="0"/>
          </a:p>
          <a:p>
            <a:r>
              <a:rPr lang="en-US" altLang="ko-KR" dirty="0" smtClean="0"/>
              <a:t>Erosion=</a:t>
            </a:r>
            <a:r>
              <a:rPr lang="ko-KR" altLang="en-US" dirty="0" smtClean="0"/>
              <a:t>침식</a:t>
            </a:r>
            <a:endParaRPr lang="en-US" altLang="ko-KR" dirty="0" smtClean="0"/>
          </a:p>
          <a:p>
            <a:r>
              <a:rPr lang="en-US" altLang="ko-KR" dirty="0" smtClean="0"/>
              <a:t>Transport=</a:t>
            </a:r>
            <a:r>
              <a:rPr lang="ko-KR" altLang="en-US" dirty="0" smtClean="0"/>
              <a:t>운반</a:t>
            </a:r>
            <a:endParaRPr lang="en-US" altLang="ko-KR" dirty="0" smtClean="0"/>
          </a:p>
          <a:p>
            <a:r>
              <a:rPr lang="en-US" altLang="ko-KR" dirty="0" smtClean="0"/>
              <a:t>Deposition=</a:t>
            </a:r>
            <a:r>
              <a:rPr lang="ko-KR" altLang="en-US" dirty="0" smtClean="0"/>
              <a:t>퇴적</a:t>
            </a:r>
            <a:endParaRPr lang="en-US" altLang="ko-KR" dirty="0" smtClean="0"/>
          </a:p>
          <a:p>
            <a:r>
              <a:rPr lang="en-US" altLang="ko-KR" dirty="0" smtClean="0"/>
              <a:t>Grain</a:t>
            </a:r>
            <a:r>
              <a:rPr lang="en-US" altLang="ko-KR" baseline="0" dirty="0" smtClean="0"/>
              <a:t> size=</a:t>
            </a:r>
            <a:r>
              <a:rPr lang="ko-KR" altLang="en-US" baseline="0" dirty="0" smtClean="0"/>
              <a:t>입자 크기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5067F4-B9C0-4FFE-89D5-12EDA07DE187}" type="slidenum">
              <a:rPr lang="ko-KR" altLang="en-US" smtClean="0"/>
              <a:t>12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7452128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 smtClean="0"/>
              <a:t>Types of sediment Loads carried by streams ~=</a:t>
            </a:r>
            <a:r>
              <a:rPr lang="ko-KR" altLang="en-US" dirty="0" smtClean="0"/>
              <a:t>하천에 의해 운반되는 짐의 종류</a:t>
            </a:r>
            <a:r>
              <a:rPr lang="en-US" altLang="ko-KR" dirty="0" smtClean="0"/>
              <a:t>: </a:t>
            </a:r>
            <a:r>
              <a:rPr lang="ko-KR" altLang="en-US" dirty="0" err="1" smtClean="0"/>
              <a:t>녹은짐</a:t>
            </a:r>
            <a:r>
              <a:rPr lang="en-US" altLang="ko-KR" dirty="0" smtClean="0"/>
              <a:t>, </a:t>
            </a:r>
            <a:r>
              <a:rPr lang="ko-KR" altLang="en-US" dirty="0" err="1" smtClean="0"/>
              <a:t>뜬짐</a:t>
            </a:r>
            <a:r>
              <a:rPr lang="en-US" altLang="ko-KR" dirty="0" smtClean="0"/>
              <a:t>, </a:t>
            </a:r>
            <a:r>
              <a:rPr lang="ko-KR" altLang="en-US" dirty="0" smtClean="0"/>
              <a:t>밑짐</a:t>
            </a:r>
            <a:endParaRPr lang="en-US" altLang="ko-KR" dirty="0" smtClean="0"/>
          </a:p>
          <a:p>
            <a:r>
              <a:rPr lang="en-US" altLang="ko-KR" dirty="0" smtClean="0"/>
              <a:t>Flow=</a:t>
            </a:r>
            <a:r>
              <a:rPr lang="ko-KR" altLang="en-US" dirty="0" smtClean="0"/>
              <a:t>흐름 방향</a:t>
            </a:r>
            <a:endParaRPr lang="en-US" altLang="ko-KR" dirty="0" smtClean="0"/>
          </a:p>
          <a:p>
            <a:r>
              <a:rPr lang="en-US" altLang="ko-KR" dirty="0" smtClean="0"/>
              <a:t>Silt and clay~= </a:t>
            </a:r>
            <a:r>
              <a:rPr lang="ko-KR" altLang="en-US" dirty="0" smtClean="0"/>
              <a:t>난류에 의해 띄워진 </a:t>
            </a:r>
            <a:r>
              <a:rPr lang="ko-KR" altLang="en-US" dirty="0" err="1" smtClean="0"/>
              <a:t>실트</a:t>
            </a:r>
            <a:r>
              <a:rPr lang="ko-KR" altLang="en-US" dirty="0" smtClean="0"/>
              <a:t> 및 점토</a:t>
            </a:r>
            <a:endParaRPr lang="en-US" altLang="ko-KR" dirty="0" smtClean="0"/>
          </a:p>
          <a:p>
            <a:r>
              <a:rPr lang="en-US" altLang="ko-KR" dirty="0" smtClean="0"/>
              <a:t>Dissolved load=</a:t>
            </a:r>
            <a:r>
              <a:rPr lang="ko-KR" altLang="en-US" dirty="0" smtClean="0"/>
              <a:t>녹은 짐</a:t>
            </a:r>
            <a:endParaRPr lang="en-US" altLang="ko-KR" dirty="0" smtClean="0"/>
          </a:p>
          <a:p>
            <a:r>
              <a:rPr lang="en-US" altLang="ko-KR" dirty="0" smtClean="0"/>
              <a:t>Sand</a:t>
            </a:r>
            <a:r>
              <a:rPr lang="ko-KR" altLang="en-US" dirty="0" smtClean="0"/>
              <a:t> </a:t>
            </a:r>
            <a:r>
              <a:rPr lang="en-US" altLang="ko-KR" dirty="0" smtClean="0"/>
              <a:t>moving by saltation=</a:t>
            </a:r>
            <a:r>
              <a:rPr lang="ko-KR" altLang="en-US" dirty="0" smtClean="0"/>
              <a:t>도약에 의한 모래의 이동</a:t>
            </a:r>
            <a:endParaRPr lang="en-US" altLang="ko-KR" dirty="0" smtClean="0"/>
          </a:p>
          <a:p>
            <a:r>
              <a:rPr lang="en-US" altLang="ko-KR" dirty="0" smtClean="0"/>
              <a:t>Rolling=</a:t>
            </a:r>
            <a:r>
              <a:rPr lang="ko-KR" altLang="en-US" dirty="0" smtClean="0"/>
              <a:t>구름</a:t>
            </a:r>
            <a:endParaRPr lang="en-US" altLang="ko-KR" dirty="0" smtClean="0"/>
          </a:p>
          <a:p>
            <a:r>
              <a:rPr lang="en-US" altLang="ko-KR" dirty="0" smtClean="0"/>
              <a:t>Sliding=</a:t>
            </a:r>
            <a:r>
              <a:rPr lang="ko-KR" altLang="en-US" dirty="0" smtClean="0"/>
              <a:t>끌림</a:t>
            </a:r>
            <a:endParaRPr lang="en-US" altLang="ko-KR" dirty="0" smtClean="0"/>
          </a:p>
          <a:p>
            <a:r>
              <a:rPr lang="en-US" altLang="ko-KR" dirty="0" smtClean="0"/>
              <a:t>Rock=</a:t>
            </a:r>
            <a:r>
              <a:rPr lang="ko-KR" altLang="en-US" dirty="0" err="1" smtClean="0"/>
              <a:t>기반암</a:t>
            </a:r>
            <a:endParaRPr lang="en-US" altLang="ko-KR" dirty="0" smtClean="0"/>
          </a:p>
          <a:p>
            <a:r>
              <a:rPr lang="en-US" altLang="ko-KR" dirty="0" smtClean="0"/>
              <a:t>Silt and clay=</a:t>
            </a:r>
            <a:r>
              <a:rPr lang="ko-KR" altLang="en-US" dirty="0" err="1" smtClean="0"/>
              <a:t>실트</a:t>
            </a:r>
            <a:r>
              <a:rPr lang="ko-KR" altLang="en-US" dirty="0" smtClean="0"/>
              <a:t> 및 점토</a:t>
            </a:r>
            <a:endParaRPr lang="en-US" altLang="ko-KR" dirty="0" smtClean="0"/>
          </a:p>
          <a:p>
            <a:r>
              <a:rPr lang="en-US" altLang="ko-KR" dirty="0" smtClean="0"/>
              <a:t>Sand=</a:t>
            </a:r>
            <a:r>
              <a:rPr lang="ko-KR" altLang="en-US" dirty="0" smtClean="0"/>
              <a:t>모래</a:t>
            </a:r>
            <a:endParaRPr lang="en-US" altLang="ko-KR" dirty="0" smtClean="0"/>
          </a:p>
          <a:p>
            <a:r>
              <a:rPr lang="en-US" altLang="ko-KR" dirty="0" smtClean="0"/>
              <a:t>Gravel=</a:t>
            </a:r>
            <a:r>
              <a:rPr lang="ko-KR" altLang="en-US" dirty="0" smtClean="0"/>
              <a:t>자갈</a:t>
            </a:r>
            <a:endParaRPr lang="en-US" altLang="ko-KR" dirty="0" smtClean="0"/>
          </a:p>
          <a:p>
            <a:r>
              <a:rPr lang="en-US" altLang="ko-KR" dirty="0" smtClean="0"/>
              <a:t>Suspended load=</a:t>
            </a:r>
            <a:r>
              <a:rPr lang="ko-KR" altLang="en-US" dirty="0" err="1" smtClean="0"/>
              <a:t>뜬짐</a:t>
            </a:r>
            <a:endParaRPr lang="en-US" altLang="ko-KR" dirty="0" smtClean="0"/>
          </a:p>
          <a:p>
            <a:r>
              <a:rPr lang="en-US" altLang="ko-KR" dirty="0" smtClean="0"/>
              <a:t>Bed load=</a:t>
            </a:r>
            <a:r>
              <a:rPr lang="ko-KR" altLang="en-US" dirty="0" smtClean="0"/>
              <a:t>밑짐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5067F4-B9C0-4FFE-89D5-12EDA07DE187}" type="slidenum">
              <a:rPr lang="ko-KR" altLang="en-US" smtClean="0"/>
              <a:t>13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9962161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5067F4-B9C0-4FFE-89D5-12EDA07DE187}" type="slidenum">
              <a:rPr lang="ko-KR" altLang="en-US" smtClean="0"/>
              <a:t>14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9581321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5067F4-B9C0-4FFE-89D5-12EDA07DE187}" type="slidenum">
              <a:rPr lang="ko-KR" altLang="en-US" smtClean="0"/>
              <a:t>18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752493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228600"/>
            <a:ext cx="7772400" cy="4571999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defRPr sz="8800" spc="-80" baseline="0">
                <a:solidFill>
                  <a:schemeClr val="tx1"/>
                </a:solidFill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4800600"/>
            <a:ext cx="6858000" cy="914400"/>
          </a:xfrm>
        </p:spPr>
        <p:txBody>
          <a:bodyPr/>
          <a:lstStyle>
            <a:lvl1pPr marL="0" indent="0" algn="l">
              <a:buNone/>
              <a:defRPr b="0" cap="all" spc="12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0649B-2B3F-4B3F-B34C-B6165FFF26D5}" type="datetimeFigureOut">
              <a:rPr lang="ko-KR" altLang="en-US" smtClean="0"/>
              <a:t>2017-11-16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Rectangle 8"/>
          <p:cNvSpPr/>
          <p:nvPr/>
        </p:nvSpPr>
        <p:spPr>
          <a:xfrm>
            <a:off x="9001124" y="4846320"/>
            <a:ext cx="142876" cy="20116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9001124" y="0"/>
            <a:ext cx="142876" cy="48463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6AD022A2-6164-4CAE-BCF8-BFF723002F8F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0649B-2B3F-4B3F-B34C-B6165FFF26D5}" type="datetimeFigureOut">
              <a:rPr lang="ko-KR" altLang="en-US" smtClean="0"/>
              <a:t>2017-11-16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022A2-6164-4CAE-BCF8-BFF723002F8F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0649B-2B3F-4B3F-B34C-B6165FFF26D5}" type="datetimeFigureOut">
              <a:rPr lang="ko-KR" altLang="en-US" smtClean="0"/>
              <a:t>2017-11-16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022A2-6164-4CAE-BCF8-BFF723002F8F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0649B-2B3F-4B3F-B34C-B6165FFF26D5}" type="datetimeFigureOut">
              <a:rPr lang="ko-KR" altLang="en-US" smtClean="0"/>
              <a:t>2017-11-16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022A2-6164-4CAE-BCF8-BFF723002F8F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447800"/>
            <a:ext cx="7772400" cy="4321175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8800" b="0" cap="all" spc="-80" baseline="0">
                <a:solidFill>
                  <a:schemeClr val="tx1"/>
                </a:solidFill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28601"/>
            <a:ext cx="7772400" cy="1066800"/>
          </a:xfrm>
        </p:spPr>
        <p:txBody>
          <a:bodyPr anchor="b"/>
          <a:lstStyle>
            <a:lvl1pPr marL="0" indent="0">
              <a:buNone/>
              <a:defRPr sz="2000" b="0" cap="all" spc="12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0649B-2B3F-4B3F-B34C-B6165FFF26D5}" type="datetimeFigureOut">
              <a:rPr lang="ko-KR" altLang="en-US" smtClean="0"/>
              <a:t>2017-11-16</a:t>
            </a:fld>
            <a:endParaRPr lang="ko-KR" alt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AD022A2-6164-4CAE-BCF8-BFF723002F8F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30680" y="1574800"/>
            <a:ext cx="32918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90160" y="1574800"/>
            <a:ext cx="32918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0649B-2B3F-4B3F-B34C-B6165FFF26D5}" type="datetimeFigureOut">
              <a:rPr lang="ko-KR" altLang="en-US" smtClean="0"/>
              <a:t>2017-11-16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022A2-6164-4CAE-BCF8-BFF723002F8F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27632" y="1572768"/>
            <a:ext cx="3291840" cy="639762"/>
          </a:xfrm>
        </p:spPr>
        <p:txBody>
          <a:bodyPr anchor="b">
            <a:noAutofit/>
          </a:bodyPr>
          <a:lstStyle>
            <a:lvl1pPr marL="0" indent="0">
              <a:buNone/>
              <a:defRPr sz="1800" b="0" cap="all" spc="100" baseline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27632" y="2259366"/>
            <a:ext cx="3291840" cy="38404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93208" y="1572768"/>
            <a:ext cx="3291840" cy="639762"/>
          </a:xfrm>
        </p:spPr>
        <p:txBody>
          <a:bodyPr anchor="b">
            <a:noAutofit/>
          </a:bodyPr>
          <a:lstStyle>
            <a:lvl1pPr marL="0" indent="0">
              <a:buNone/>
              <a:defRPr lang="en-US" sz="1800" b="0" kern="1200" cap="all" spc="100" baseline="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</a:pPr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93208" y="2259366"/>
            <a:ext cx="3291840" cy="38404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0649B-2B3F-4B3F-B34C-B6165FFF26D5}" type="datetimeFigureOut">
              <a:rPr lang="ko-KR" altLang="en-US" smtClean="0"/>
              <a:t>2017-11-16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022A2-6164-4CAE-BCF8-BFF723002F8F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0649B-2B3F-4B3F-B34C-B6165FFF26D5}" type="datetimeFigureOut">
              <a:rPr lang="ko-KR" altLang="en-US" smtClean="0"/>
              <a:t>2017-11-16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022A2-6164-4CAE-BCF8-BFF723002F8F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0649B-2B3F-4B3F-B34C-B6165FFF26D5}" type="datetimeFigureOut">
              <a:rPr lang="ko-KR" altLang="en-US" smtClean="0"/>
              <a:t>2017-11-16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022A2-6164-4CAE-BCF8-BFF723002F8F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600200"/>
            <a:ext cx="5111750" cy="44805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600200"/>
            <a:ext cx="3008313" cy="4480560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0649B-2B3F-4B3F-B34C-B6165FFF26D5}" type="datetimeFigureOut">
              <a:rPr lang="ko-KR" altLang="en-US" smtClean="0"/>
              <a:t>2017-11-16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022A2-6164-4CAE-BCF8-BFF723002F8F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9001124" y="4846320"/>
            <a:ext cx="142876" cy="20116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-1" y="0"/>
            <a:ext cx="9000877" cy="4846320"/>
          </a:xfrm>
          <a:solidFill>
            <a:schemeClr val="bg1">
              <a:lumMod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5715000"/>
            <a:ext cx="8153400" cy="45720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0649B-2B3F-4B3F-B34C-B6165FFF26D5}" type="datetimeFigureOut">
              <a:rPr lang="ko-KR" altLang="en-US" smtClean="0"/>
              <a:t>2017-11-16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6AD022A2-6164-4CAE-BCF8-BFF723002F8F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457200" y="4953000"/>
            <a:ext cx="8153400" cy="762000"/>
          </a:xfrm>
        </p:spPr>
        <p:txBody>
          <a:bodyPr anchor="t">
            <a:normAutofit/>
          </a:bodyPr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9001124" y="0"/>
            <a:ext cx="142876" cy="48463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52718"/>
            <a:ext cx="5791200" cy="1371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76200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172201"/>
            <a:ext cx="3429000" cy="304800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fld id="{2E50649B-2B3F-4B3F-B34C-B6165FFF26D5}" type="datetimeFigureOut">
              <a:rPr lang="ko-KR" altLang="en-US" smtClean="0"/>
              <a:t>2017-11-16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492875"/>
            <a:ext cx="3429000" cy="28384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 rot="16200000">
            <a:off x="8227377" y="5885497"/>
            <a:ext cx="13157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00" b="1">
                <a:solidFill>
                  <a:schemeClr val="tx2"/>
                </a:solidFill>
              </a:defRPr>
            </a:lvl1pPr>
          </a:lstStyle>
          <a:p>
            <a:fld id="{6AD022A2-6164-4CAE-BCF8-BFF723002F8F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7" name="Rectangle 6"/>
          <p:cNvSpPr/>
          <p:nvPr/>
        </p:nvSpPr>
        <p:spPr>
          <a:xfrm>
            <a:off x="9001124" y="0"/>
            <a:ext cx="142876" cy="1371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9001124" y="1371600"/>
            <a:ext cx="142876" cy="54864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spcBef>
          <a:spcPct val="0"/>
        </a:spcBef>
        <a:buNone/>
        <a:defRPr sz="3600" kern="1200" cap="all" spc="-6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1" hangingPunct="1">
        <a:spcBef>
          <a:spcPct val="20000"/>
        </a:spcBef>
        <a:spcAft>
          <a:spcPts val="600"/>
        </a:spcAft>
        <a:buFont typeface="Arial" pitchFamily="34" charset="0"/>
        <a:buNone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1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en.wikipedia.org/wiki/Rummu" TargetMode="External"/><Relationship Id="rId2" Type="http://schemas.openxmlformats.org/officeDocument/2006/relationships/hyperlink" Target="http://en.wikipedia.org/wiki/Spoil_tip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en.wikipedia.org/wiki/Altiplano" TargetMode="External"/><Relationship Id="rId2" Type="http://schemas.openxmlformats.org/officeDocument/2006/relationships/hyperlink" Target="http://en.wikipedia.org/wiki/%C3%81rbol_de_Piedra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png"/><Relationship Id="rId4" Type="http://schemas.openxmlformats.org/officeDocument/2006/relationships/hyperlink" Target="http://en.wikipedia.org/wiki/Bolivia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152718"/>
            <a:ext cx="8075240" cy="1371600"/>
          </a:xfrm>
        </p:spPr>
        <p:txBody>
          <a:bodyPr>
            <a:normAutofit/>
          </a:bodyPr>
          <a:lstStyle/>
          <a:p>
            <a:r>
              <a:rPr lang="en-US" altLang="ko-KR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4-3. </a:t>
            </a:r>
            <a:r>
              <a:rPr lang="ko-KR" altLang="en-US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풍화</a:t>
            </a:r>
            <a:r>
              <a:rPr lang="en-US" altLang="ko-KR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침식</a:t>
            </a:r>
            <a:r>
              <a:rPr lang="en-US" altLang="ko-KR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운반 및 퇴적</a:t>
            </a:r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atinLnBrk="0"/>
            <a:r>
              <a:rPr lang="en-US" altLang="ko-KR" sz="3200" dirty="0" smtClean="0"/>
              <a:t>4-3-1. </a:t>
            </a:r>
            <a:r>
              <a:rPr lang="ko-KR" altLang="en-US" sz="3200" dirty="0" smtClean="0"/>
              <a:t>풍화</a:t>
            </a:r>
            <a:r>
              <a:rPr lang="en-US" altLang="ko-KR" sz="3200" dirty="0" smtClean="0"/>
              <a:t>(weathering)</a:t>
            </a:r>
          </a:p>
          <a:p>
            <a:pPr latinLnBrk="0"/>
            <a:endParaRPr lang="en-US" altLang="ko-KR" sz="3200" dirty="0" smtClean="0"/>
          </a:p>
          <a:p>
            <a:pPr marL="457200" indent="-457200" latinLnBrk="0">
              <a:buFont typeface="Arial" panose="020B0604020202020204" pitchFamily="34" charset="0"/>
              <a:buChar char="•"/>
            </a:pPr>
            <a:r>
              <a:rPr lang="ko-KR" altLang="en-US" sz="3200" dirty="0" smtClean="0"/>
              <a:t>지구 표면에서 환경에 맞춰 </a:t>
            </a:r>
            <a:r>
              <a:rPr lang="ko-KR" altLang="en-US" sz="3200" dirty="0" smtClean="0"/>
              <a:t>물질</a:t>
            </a:r>
            <a:r>
              <a:rPr lang="ko-KR" altLang="en-US" sz="3200" dirty="0" smtClean="0"/>
              <a:t>이 </a:t>
            </a:r>
            <a:r>
              <a:rPr lang="ko-KR" altLang="en-US" sz="3200" dirty="0" smtClean="0"/>
              <a:t>분해 및 재구성 되는 것</a:t>
            </a:r>
            <a:endParaRPr lang="en-US" sz="3200" dirty="0" smtClean="0"/>
          </a:p>
          <a:p>
            <a:pPr marL="457200" indent="-457200" latinLnBrk="0">
              <a:buFont typeface="Arial" panose="020B0604020202020204" pitchFamily="34" charset="0"/>
              <a:buChar char="•"/>
            </a:pPr>
            <a:r>
              <a:rPr lang="ko-KR" altLang="en-US" sz="3200" dirty="0" smtClean="0"/>
              <a:t>물리적</a:t>
            </a:r>
            <a:r>
              <a:rPr lang="en-US" sz="3200" dirty="0" smtClean="0"/>
              <a:t>(</a:t>
            </a:r>
            <a:r>
              <a:rPr lang="ko-KR" altLang="en-US" sz="3200" dirty="0" smtClean="0"/>
              <a:t>기계적</a:t>
            </a:r>
            <a:r>
              <a:rPr lang="en-US" sz="3200" dirty="0" smtClean="0"/>
              <a:t>), </a:t>
            </a:r>
            <a:r>
              <a:rPr lang="ko-KR" altLang="en-US" sz="3200" dirty="0" smtClean="0"/>
              <a:t>화학적</a:t>
            </a:r>
            <a:r>
              <a:rPr lang="en-US" sz="3200" dirty="0" smtClean="0"/>
              <a:t> </a:t>
            </a:r>
            <a:r>
              <a:rPr lang="ko-KR" altLang="en-US" sz="3200" dirty="0" smtClean="0"/>
              <a:t>풍화</a:t>
            </a:r>
            <a:endParaRPr lang="en-US" sz="3200" dirty="0" smtClean="0"/>
          </a:p>
        </p:txBody>
      </p:sp>
    </p:spTree>
    <p:extLst>
      <p:ext uri="{BB962C8B-B14F-4D97-AF65-F5344CB8AC3E}">
        <p14:creationId xmlns:p14="http://schemas.microsoft.com/office/powerpoint/2010/main" val="2153334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692696"/>
            <a:ext cx="7620000" cy="5433467"/>
          </a:xfrm>
        </p:spPr>
        <p:txBody>
          <a:bodyPr>
            <a:normAutofit/>
          </a:bodyPr>
          <a:lstStyle/>
          <a:p>
            <a:r>
              <a:rPr lang="en-US" altLang="ko-KR" sz="3200" dirty="0" smtClean="0"/>
              <a:t>4-3-2. </a:t>
            </a:r>
            <a:r>
              <a:rPr lang="ko-KR" altLang="en-US" sz="3200" dirty="0" smtClean="0"/>
              <a:t>침식</a:t>
            </a:r>
            <a:r>
              <a:rPr lang="en-US" altLang="ko-KR" sz="3200" dirty="0" smtClean="0"/>
              <a:t>, </a:t>
            </a:r>
            <a:r>
              <a:rPr lang="ko-KR" altLang="en-US" sz="3200" dirty="0" smtClean="0"/>
              <a:t>운반 및 퇴적</a:t>
            </a:r>
            <a:endParaRPr lang="en-US" altLang="ko-KR" sz="3200" dirty="0" smtClean="0"/>
          </a:p>
          <a:p>
            <a:endParaRPr lang="en-US" altLang="ko-KR" sz="3200" dirty="0" smtClean="0"/>
          </a:p>
          <a:p>
            <a:r>
              <a:rPr lang="ko-KR" altLang="en-US" sz="3200" dirty="0" smtClean="0"/>
              <a:t>매질</a:t>
            </a:r>
            <a:endParaRPr lang="en-US" altLang="ko-KR" sz="3200" dirty="0" smtClean="0"/>
          </a:p>
          <a:p>
            <a:endParaRPr lang="en-US" altLang="ko-KR" sz="32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ko-KR" altLang="en-US" sz="3200" dirty="0" smtClean="0"/>
              <a:t>물</a:t>
            </a:r>
            <a:r>
              <a:rPr lang="en-US" altLang="ko-KR" sz="3200" dirty="0" smtClean="0"/>
              <a:t> (</a:t>
            </a:r>
            <a:r>
              <a:rPr lang="ko-KR" altLang="en-US" sz="3200" dirty="0" smtClean="0"/>
              <a:t>하천</a:t>
            </a:r>
            <a:r>
              <a:rPr lang="en-US" altLang="ko-KR" sz="3200" dirty="0" smtClean="0"/>
              <a:t>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ko-KR" altLang="en-US" sz="3200" dirty="0" smtClean="0"/>
              <a:t>바람</a:t>
            </a:r>
            <a:endParaRPr lang="en-US" altLang="ko-KR" sz="3200" dirty="0" smtClean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ko-KR" altLang="en-US" sz="3200" dirty="0" smtClean="0"/>
              <a:t>얼음</a:t>
            </a:r>
            <a:endParaRPr lang="en-US" altLang="ko-KR" sz="3200" dirty="0"/>
          </a:p>
        </p:txBody>
      </p:sp>
    </p:spTree>
    <p:extLst>
      <p:ext uri="{BB962C8B-B14F-4D97-AF65-F5344CB8AC3E}">
        <p14:creationId xmlns:p14="http://schemas.microsoft.com/office/powerpoint/2010/main" val="329265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/>
          <p:cNvSpPr/>
          <p:nvPr/>
        </p:nvSpPr>
        <p:spPr>
          <a:xfrm>
            <a:off x="971600" y="4221088"/>
            <a:ext cx="669674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0"/>
            <a:r>
              <a:rPr lang="en-US" sz="1200" dirty="0">
                <a:hlinkClick r:id="rId2" tooltip="en:Spoil tip"/>
              </a:rPr>
              <a:t>Spoil tip</a:t>
            </a:r>
            <a:r>
              <a:rPr lang="en-US" sz="1200" dirty="0"/>
              <a:t> in </a:t>
            </a:r>
            <a:r>
              <a:rPr lang="en-US" sz="1200" dirty="0" err="1">
                <a:hlinkClick r:id="rId3" tooltip="en:Rummu"/>
              </a:rPr>
              <a:t>Rummu</a:t>
            </a:r>
            <a:r>
              <a:rPr lang="en-US" sz="1200" dirty="0"/>
              <a:t>, Estonia. </a:t>
            </a:r>
            <a:r>
              <a:rPr lang="ko-KR" altLang="en-US" sz="1200" dirty="0" smtClean="0"/>
              <a:t>빗물에 의해 만들어진 </a:t>
            </a:r>
            <a:r>
              <a:rPr lang="ko-KR" altLang="en-US" sz="1200" dirty="0" err="1" smtClean="0"/>
              <a:t>세류</a:t>
            </a:r>
            <a:r>
              <a:rPr lang="en-US" altLang="ko-KR" sz="1200" dirty="0"/>
              <a:t> </a:t>
            </a:r>
            <a:r>
              <a:rPr lang="ko-KR" altLang="en-US" sz="1200" dirty="0" smtClean="0"/>
              <a:t>침식 흔적</a:t>
            </a:r>
            <a:r>
              <a:rPr lang="en-US" altLang="ko-KR" sz="1200" dirty="0" smtClean="0"/>
              <a:t>(rills) </a:t>
            </a:r>
            <a:r>
              <a:rPr lang="ko-KR" altLang="en-US" sz="1200" dirty="0" smtClean="0"/>
              <a:t>및 </a:t>
            </a:r>
            <a:r>
              <a:rPr lang="ko-KR" altLang="en-US" sz="1200" dirty="0" err="1" smtClean="0"/>
              <a:t>구곡</a:t>
            </a:r>
            <a:r>
              <a:rPr lang="en-US" altLang="ko-KR" sz="1200" dirty="0" smtClean="0"/>
              <a:t>(gullies)</a:t>
            </a:r>
            <a:r>
              <a:rPr lang="en-US" sz="1200" dirty="0" smtClean="0"/>
              <a:t>.</a:t>
            </a:r>
          </a:p>
          <a:p>
            <a:pPr latinLnBrk="0"/>
            <a:endParaRPr lang="en-US" sz="1200" dirty="0"/>
          </a:p>
          <a:p>
            <a:pPr latinLnBrk="0"/>
            <a:r>
              <a:rPr lang="en-US" sz="1200" dirty="0"/>
              <a:t>http://en.wikipedia.org/wiki/Erosion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1" y="771525"/>
            <a:ext cx="8652373" cy="3017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8343201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8700" y="857250"/>
            <a:ext cx="70866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직사각형 1"/>
          <p:cNvSpPr/>
          <p:nvPr/>
        </p:nvSpPr>
        <p:spPr>
          <a:xfrm>
            <a:off x="1907704" y="548680"/>
            <a:ext cx="31726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err="1"/>
              <a:t>Hjulström-Sundborg</a:t>
            </a:r>
            <a:r>
              <a:rPr lang="en-US" dirty="0"/>
              <a:t> Diagram</a:t>
            </a:r>
          </a:p>
        </p:txBody>
      </p:sp>
      <p:sp>
        <p:nvSpPr>
          <p:cNvPr id="3" name="직사각형 2"/>
          <p:cNvSpPr/>
          <p:nvPr/>
        </p:nvSpPr>
        <p:spPr>
          <a:xfrm>
            <a:off x="1907704" y="6013761"/>
            <a:ext cx="6030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/>
              <a:t>http://en.wikipedia.org/wiki/Sediment_transportation#Settling_velocity</a:t>
            </a:r>
          </a:p>
        </p:txBody>
      </p:sp>
    </p:spTree>
    <p:extLst>
      <p:ext uri="{BB962C8B-B14F-4D97-AF65-F5344CB8AC3E}">
        <p14:creationId xmlns:p14="http://schemas.microsoft.com/office/powerpoint/2010/main" val="92020321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332656"/>
            <a:ext cx="7543800" cy="5829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직사각형 1"/>
          <p:cNvSpPr/>
          <p:nvPr/>
        </p:nvSpPr>
        <p:spPr>
          <a:xfrm>
            <a:off x="1691680" y="620688"/>
            <a:ext cx="64087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Types of Sediment Loads Carried by Streams</a:t>
            </a:r>
            <a:r>
              <a:rPr lang="en-US" dirty="0" smtClean="0"/>
              <a:t>:</a:t>
            </a:r>
            <a:endParaRPr lang="en-US" dirty="0"/>
          </a:p>
          <a:p>
            <a:r>
              <a:rPr lang="en-US" dirty="0"/>
              <a:t>Dissolved load, Suspended load, Bed </a:t>
            </a:r>
            <a:r>
              <a:rPr lang="en-US" dirty="0" smtClean="0"/>
              <a:t>load</a:t>
            </a:r>
            <a:endParaRPr lang="en-US" dirty="0"/>
          </a:p>
        </p:txBody>
      </p:sp>
      <p:sp>
        <p:nvSpPr>
          <p:cNvPr id="3" name="직사각형 2"/>
          <p:cNvSpPr/>
          <p:nvPr/>
        </p:nvSpPr>
        <p:spPr>
          <a:xfrm>
            <a:off x="1043608" y="5884957"/>
            <a:ext cx="4572000" cy="27699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200" dirty="0"/>
              <a:t>http://dc363.4shared.com/doc/00dWlveh/preview.html</a:t>
            </a:r>
          </a:p>
        </p:txBody>
      </p:sp>
    </p:spTree>
    <p:extLst>
      <p:ext uri="{BB962C8B-B14F-4D97-AF65-F5344CB8AC3E}">
        <p14:creationId xmlns:p14="http://schemas.microsoft.com/office/powerpoint/2010/main" val="150015076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9663" y="866775"/>
            <a:ext cx="6924675" cy="5124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직사각형 1"/>
          <p:cNvSpPr/>
          <p:nvPr/>
        </p:nvSpPr>
        <p:spPr>
          <a:xfrm>
            <a:off x="1109663" y="6093296"/>
            <a:ext cx="63904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1200" dirty="0" smtClean="0"/>
              <a:t>나일 삼각주</a:t>
            </a:r>
            <a:endParaRPr lang="en-US" sz="1200" dirty="0" smtClean="0"/>
          </a:p>
          <a:p>
            <a:endParaRPr lang="en-US" sz="1200" dirty="0"/>
          </a:p>
          <a:p>
            <a:r>
              <a:rPr lang="en-US" sz="1200" dirty="0" smtClean="0"/>
              <a:t>http</a:t>
            </a:r>
            <a:r>
              <a:rPr lang="en-US" sz="1200" dirty="0"/>
              <a:t>://bittooth.blogspot.kr/2009/08/nile-guardian-and-disaster-without.html</a:t>
            </a:r>
          </a:p>
        </p:txBody>
      </p:sp>
    </p:spTree>
    <p:extLst>
      <p:ext uri="{BB962C8B-B14F-4D97-AF65-F5344CB8AC3E}">
        <p14:creationId xmlns:p14="http://schemas.microsoft.com/office/powerpoint/2010/main" val="288094453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9662" y="692696"/>
            <a:ext cx="6924675" cy="4705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직사각형 1"/>
          <p:cNvSpPr/>
          <p:nvPr/>
        </p:nvSpPr>
        <p:spPr>
          <a:xfrm>
            <a:off x="1125341" y="5661248"/>
            <a:ext cx="624644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0"/>
            <a:r>
              <a:rPr lang="en-US" sz="1200" dirty="0"/>
              <a:t>Deep Springs Lake, eastern California.  </a:t>
            </a:r>
            <a:r>
              <a:rPr lang="ko-KR" altLang="en-US" sz="1200" dirty="0" smtClean="0"/>
              <a:t>호수가 마르면서 </a:t>
            </a:r>
            <a:r>
              <a:rPr lang="ko-KR" altLang="en-US" sz="1200" dirty="0" err="1" smtClean="0"/>
              <a:t>증발암이</a:t>
            </a:r>
            <a:r>
              <a:rPr lang="ko-KR" altLang="en-US" sz="1200" dirty="0" smtClean="0"/>
              <a:t> 만들어지고 있는 모습</a:t>
            </a:r>
            <a:r>
              <a:rPr lang="en-US" sz="1200" dirty="0" smtClean="0"/>
              <a:t>.  </a:t>
            </a:r>
            <a:r>
              <a:rPr lang="ko-KR" altLang="en-US" sz="1200" dirty="0" smtClean="0"/>
              <a:t>수원은 사진 </a:t>
            </a:r>
            <a:r>
              <a:rPr lang="ko-KR" altLang="en-US" sz="1200" dirty="0" err="1" smtClean="0"/>
              <a:t>밑쪽의</a:t>
            </a:r>
            <a:r>
              <a:rPr lang="ko-KR" altLang="en-US" sz="1200" dirty="0" smtClean="0"/>
              <a:t> </a:t>
            </a:r>
            <a:r>
              <a:rPr lang="ko-KR" altLang="en-US" sz="1200" dirty="0" err="1" smtClean="0"/>
              <a:t>단층대</a:t>
            </a:r>
            <a:r>
              <a:rPr lang="en-US" altLang="ko-KR" sz="1200" dirty="0" smtClean="0"/>
              <a:t>.</a:t>
            </a:r>
            <a:endParaRPr lang="en-US" sz="1200" dirty="0" smtClean="0"/>
          </a:p>
          <a:p>
            <a:endParaRPr lang="en-US" sz="1200" dirty="0"/>
          </a:p>
          <a:p>
            <a:r>
              <a:rPr lang="en-US" sz="1200" dirty="0"/>
              <a:t>http://pages.uoregon.edu/millerm/playa.html</a:t>
            </a:r>
          </a:p>
        </p:txBody>
      </p:sp>
    </p:spTree>
    <p:extLst>
      <p:ext uri="{BB962C8B-B14F-4D97-AF65-F5344CB8AC3E}">
        <p14:creationId xmlns:p14="http://schemas.microsoft.com/office/powerpoint/2010/main" val="284095287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764704"/>
            <a:ext cx="5688632" cy="4716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직사각형 1"/>
          <p:cNvSpPr/>
          <p:nvPr/>
        </p:nvSpPr>
        <p:spPr>
          <a:xfrm>
            <a:off x="1691680" y="5661248"/>
            <a:ext cx="184999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1200" dirty="0" smtClean="0"/>
              <a:t>중국으로부터의 황사</a:t>
            </a:r>
            <a:endParaRPr lang="en-US" sz="1200" dirty="0"/>
          </a:p>
          <a:p>
            <a:r>
              <a:rPr lang="en-US" sz="1200" dirty="0" smtClean="0"/>
              <a:t>http</a:t>
            </a:r>
            <a:r>
              <a:rPr lang="en-US" sz="1200" dirty="0"/>
              <a:t>://acurx.tistory.com/1</a:t>
            </a:r>
          </a:p>
        </p:txBody>
      </p:sp>
    </p:spTree>
    <p:extLst>
      <p:ext uri="{BB962C8B-B14F-4D97-AF65-F5344CB8AC3E}">
        <p14:creationId xmlns:p14="http://schemas.microsoft.com/office/powerpoint/2010/main" val="274287689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/>
          <p:cNvSpPr/>
          <p:nvPr/>
        </p:nvSpPr>
        <p:spPr>
          <a:xfrm>
            <a:off x="1165956" y="6122602"/>
            <a:ext cx="669674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err="1">
                <a:latin typeface="맑은 고딕" panose="020B0503020000020004" pitchFamily="50" charset="-127"/>
                <a:ea typeface="맑은 고딕" panose="020B0503020000020004" pitchFamily="50" charset="-127"/>
                <a:hlinkClick r:id="rId2" tooltip="Árbol de Piedra"/>
              </a:rPr>
              <a:t>Árbol</a:t>
            </a:r>
            <a:r>
              <a:rPr lang="en-US" sz="1200" dirty="0">
                <a:latin typeface="맑은 고딕" panose="020B0503020000020004" pitchFamily="50" charset="-127"/>
                <a:ea typeface="맑은 고딕" panose="020B0503020000020004" pitchFamily="50" charset="-127"/>
                <a:hlinkClick r:id="rId2" tooltip="Árbol de Piedra"/>
              </a:rPr>
              <a:t> de </a:t>
            </a:r>
            <a:r>
              <a:rPr lang="en-US" sz="1200" dirty="0" err="1">
                <a:latin typeface="맑은 고딕" panose="020B0503020000020004" pitchFamily="50" charset="-127"/>
                <a:ea typeface="맑은 고딕" panose="020B0503020000020004" pitchFamily="50" charset="-127"/>
                <a:hlinkClick r:id="rId2" tooltip="Árbol de Piedra"/>
              </a:rPr>
              <a:t>Piedra</a:t>
            </a:r>
            <a:r>
              <a:rPr lang="en-US" sz="12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en-US" sz="1200" dirty="0" err="1" smtClean="0">
                <a:latin typeface="맑은 고딕" panose="020B0503020000020004" pitchFamily="50" charset="-127"/>
                <a:ea typeface="맑은 고딕" panose="020B0503020000020004" pitchFamily="50" charset="-127"/>
                <a:hlinkClick r:id="rId3" tooltip="Altiplano"/>
              </a:rPr>
              <a:t>Altiplano</a:t>
            </a:r>
            <a:r>
              <a:rPr lang="en-US" sz="12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en-US" sz="1200" dirty="0" smtClean="0">
                <a:latin typeface="맑은 고딕" panose="020B0503020000020004" pitchFamily="50" charset="-127"/>
                <a:ea typeface="맑은 고딕" panose="020B0503020000020004" pitchFamily="50" charset="-127"/>
                <a:hlinkClick r:id="rId4" tooltip="Bolivia"/>
              </a:rPr>
              <a:t>Bolivia</a:t>
            </a:r>
            <a:r>
              <a:rPr lang="en-US" sz="12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ko-KR" altLang="en-US" sz="12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바람에</a:t>
            </a:r>
            <a:r>
              <a:rPr lang="en-US" sz="12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12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의해 침식된 암석</a:t>
            </a:r>
            <a:endParaRPr lang="en-US" altLang="ko-KR" sz="1200" dirty="0" smtClean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endParaRPr lang="en-US" sz="12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r>
              <a:rPr lang="en-US" sz="12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http://en.wikipedia.org/wiki/Erosion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404664"/>
            <a:ext cx="7620000" cy="565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8343201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908720"/>
            <a:ext cx="6325360" cy="4104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직사각형 1"/>
          <p:cNvSpPr/>
          <p:nvPr/>
        </p:nvSpPr>
        <p:spPr>
          <a:xfrm>
            <a:off x="1326466" y="5373216"/>
            <a:ext cx="63904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err="1" smtClean="0"/>
              <a:t>Bylot</a:t>
            </a:r>
            <a:r>
              <a:rPr lang="en-US" sz="1200" dirty="0" smtClean="0"/>
              <a:t> </a:t>
            </a:r>
            <a:r>
              <a:rPr lang="en-US" sz="1200" dirty="0"/>
              <a:t>Island, Canada</a:t>
            </a:r>
            <a:r>
              <a:rPr lang="en-US" sz="1200" dirty="0" smtClean="0"/>
              <a:t>. </a:t>
            </a:r>
            <a:r>
              <a:rPr lang="ko-KR" altLang="en-US" sz="1200" dirty="0" smtClean="0"/>
              <a:t>곡빙하의 </a:t>
            </a:r>
            <a:r>
              <a:rPr lang="ko-KR" altLang="en-US" sz="1200" dirty="0" err="1" smtClean="0"/>
              <a:t>측퇴석</a:t>
            </a:r>
            <a:r>
              <a:rPr lang="ko-KR" altLang="en-US" sz="1200" dirty="0" smtClean="0"/>
              <a:t> 및 </a:t>
            </a:r>
            <a:r>
              <a:rPr lang="ko-KR" altLang="en-US" sz="1200" dirty="0" err="1" smtClean="0"/>
              <a:t>단퇴석</a:t>
            </a:r>
            <a:r>
              <a:rPr lang="en-US" altLang="ko-KR" sz="1200" dirty="0" smtClean="0"/>
              <a:t>(lateral and terminal moraine)</a:t>
            </a:r>
            <a:endParaRPr lang="en-US" sz="1200" dirty="0" smtClean="0"/>
          </a:p>
          <a:p>
            <a:endParaRPr lang="en-US" sz="1200" dirty="0"/>
          </a:p>
          <a:p>
            <a:r>
              <a:rPr lang="en-US" sz="1200" dirty="0"/>
              <a:t>http://nsidc.org/cryosphere/glaciers/gallery/moraines.html</a:t>
            </a:r>
          </a:p>
        </p:txBody>
      </p:sp>
    </p:spTree>
    <p:extLst>
      <p:ext uri="{BB962C8B-B14F-4D97-AF65-F5344CB8AC3E}">
        <p14:creationId xmlns:p14="http://schemas.microsoft.com/office/powerpoint/2010/main" val="4869387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/>
          <p:cNvSpPr/>
          <p:nvPr/>
        </p:nvSpPr>
        <p:spPr>
          <a:xfrm>
            <a:off x="1165956" y="6122602"/>
            <a:ext cx="669674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000" dirty="0" smtClean="0"/>
              <a:t>빙하지형</a:t>
            </a:r>
            <a:r>
              <a:rPr lang="en-US" sz="2000" dirty="0" smtClean="0"/>
              <a:t>.</a:t>
            </a:r>
          </a:p>
          <a:p>
            <a:endParaRPr lang="en-US" sz="1200" dirty="0"/>
          </a:p>
          <a:p>
            <a:r>
              <a:rPr lang="en-US" sz="1200" dirty="0"/>
              <a:t>http://www.eoearth.org/view/article/162987/</a:t>
            </a:r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1844824"/>
            <a:ext cx="7143750" cy="413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548680"/>
            <a:ext cx="3240360" cy="2121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직사각형 1"/>
          <p:cNvSpPr/>
          <p:nvPr/>
        </p:nvSpPr>
        <p:spPr>
          <a:xfrm>
            <a:off x="3563888" y="582464"/>
            <a:ext cx="24545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dirty="0">
                <a:latin typeface="Arial" panose="020B0604020202020204" pitchFamily="34" charset="0"/>
              </a:rPr>
              <a:t>Lac Blanchet, Canada</a:t>
            </a:r>
            <a:endParaRPr lang="ko-KR" altLang="en-US" dirty="0"/>
          </a:p>
        </p:txBody>
      </p:sp>
      <p:sp>
        <p:nvSpPr>
          <p:cNvPr id="4" name="직사각형 3"/>
          <p:cNvSpPr/>
          <p:nvPr/>
        </p:nvSpPr>
        <p:spPr>
          <a:xfrm>
            <a:off x="4021289" y="1449968"/>
            <a:ext cx="483985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dirty="0"/>
              <a:t>Iceberg Cirque in Glacier National </a:t>
            </a:r>
            <a:r>
              <a:rPr lang="en-US" altLang="ko-KR" dirty="0" smtClean="0"/>
              <a:t>Park, USA 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5120420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692696"/>
            <a:ext cx="7620000" cy="5433467"/>
          </a:xfrm>
        </p:spPr>
        <p:txBody>
          <a:bodyPr>
            <a:norm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ko-KR" altLang="en-US" sz="3200" dirty="0" smtClean="0"/>
              <a:t>물리적 풍화</a:t>
            </a:r>
            <a:r>
              <a:rPr lang="en-US" altLang="ko-KR" sz="3200" dirty="0" smtClean="0"/>
              <a:t>(physical weathering) –</a:t>
            </a:r>
            <a:r>
              <a:rPr lang="ko-KR" altLang="en-US" sz="3200" dirty="0" smtClean="0"/>
              <a:t>물리적인</a:t>
            </a:r>
            <a:r>
              <a:rPr lang="en-US" altLang="ko-KR" sz="3200" dirty="0"/>
              <a:t> </a:t>
            </a:r>
            <a:r>
              <a:rPr lang="ko-KR" altLang="en-US" sz="3200" dirty="0" smtClean="0"/>
              <a:t>힘에 의한 것</a:t>
            </a:r>
            <a:endParaRPr lang="en-US" altLang="ko-KR" sz="3200" dirty="0" smtClean="0"/>
          </a:p>
          <a:p>
            <a:pPr marL="914400" lvl="1" indent="-457200"/>
            <a:r>
              <a:rPr lang="ko-KR" altLang="en-US" sz="3200" dirty="0" smtClean="0"/>
              <a:t>온도 변화</a:t>
            </a:r>
            <a:endParaRPr lang="en-US" altLang="ko-KR" sz="3200" dirty="0" smtClean="0"/>
          </a:p>
          <a:p>
            <a:pPr marL="914400" lvl="1" indent="-457200"/>
            <a:r>
              <a:rPr lang="ko-KR" altLang="en-US" sz="3200" dirty="0" smtClean="0"/>
              <a:t>동결</a:t>
            </a:r>
            <a:r>
              <a:rPr lang="en-US" altLang="ko-KR" sz="3200" dirty="0" smtClean="0"/>
              <a:t>(</a:t>
            </a:r>
            <a:r>
              <a:rPr lang="ko-KR" altLang="en-US" sz="3200" dirty="0" smtClean="0"/>
              <a:t>결빙 쐐기작용</a:t>
            </a:r>
            <a:r>
              <a:rPr lang="en-US" altLang="ko-KR" sz="3200" dirty="0" smtClean="0"/>
              <a:t>;</a:t>
            </a:r>
            <a:r>
              <a:rPr lang="ko-KR" altLang="en-US" sz="3200" dirty="0" smtClean="0"/>
              <a:t> </a:t>
            </a:r>
            <a:r>
              <a:rPr lang="en-US" altLang="ko-KR" sz="3200" dirty="0" smtClean="0"/>
              <a:t>frost wedging)</a:t>
            </a:r>
          </a:p>
          <a:p>
            <a:pPr marL="914400" lvl="1" indent="-457200"/>
            <a:r>
              <a:rPr lang="ko-KR" altLang="en-US" sz="3200" dirty="0" smtClean="0"/>
              <a:t>압력</a:t>
            </a:r>
            <a:r>
              <a:rPr lang="en-US" altLang="ko-KR" sz="3200" dirty="0" smtClean="0"/>
              <a:t> </a:t>
            </a:r>
            <a:r>
              <a:rPr lang="ko-KR" altLang="en-US" sz="3200" dirty="0" smtClean="0"/>
              <a:t>변화</a:t>
            </a:r>
            <a:endParaRPr lang="en-US" altLang="ko-KR" sz="3200" dirty="0" smtClean="0"/>
          </a:p>
          <a:p>
            <a:pPr marL="914400" lvl="1" indent="-457200"/>
            <a:r>
              <a:rPr lang="ko-KR" altLang="en-US" sz="3200" dirty="0" smtClean="0"/>
              <a:t>수류 </a:t>
            </a:r>
            <a:r>
              <a:rPr lang="ko-KR" altLang="en-US" sz="3200" dirty="0" smtClean="0"/>
              <a:t>작용</a:t>
            </a:r>
            <a:endParaRPr lang="en-US" altLang="ko-KR" sz="3200" dirty="0" smtClean="0"/>
          </a:p>
          <a:p>
            <a:pPr marL="914400" lvl="1" indent="-457200"/>
            <a:r>
              <a:rPr lang="ko-KR" altLang="en-US" sz="3200" dirty="0" smtClean="0"/>
              <a:t>광물 성장</a:t>
            </a:r>
            <a:endParaRPr lang="en-US" altLang="ko-KR" sz="3200" dirty="0" smtClean="0"/>
          </a:p>
          <a:p>
            <a:pPr marL="914400" lvl="1" indent="-457200"/>
            <a:r>
              <a:rPr lang="ko-KR" altLang="en-US" sz="3200" dirty="0" smtClean="0"/>
              <a:t>생물의 작용</a:t>
            </a:r>
            <a:r>
              <a:rPr lang="en-US" altLang="ko-KR" sz="3200" dirty="0" smtClean="0"/>
              <a:t>(</a:t>
            </a:r>
            <a:r>
              <a:rPr lang="ko-KR" altLang="en-US" sz="3200" dirty="0" smtClean="0"/>
              <a:t>예</a:t>
            </a:r>
            <a:r>
              <a:rPr lang="en-US" altLang="ko-KR" sz="3200" dirty="0" smtClean="0"/>
              <a:t>, </a:t>
            </a:r>
            <a:r>
              <a:rPr lang="ko-KR" altLang="en-US" sz="3200" dirty="0" smtClean="0"/>
              <a:t>식물의 뿌리 등</a:t>
            </a:r>
            <a:r>
              <a:rPr lang="en-US" altLang="ko-KR" sz="3200" dirty="0" smtClean="0"/>
              <a:t>)</a:t>
            </a:r>
            <a:endParaRPr lang="en-US" altLang="ko-KR" sz="3200" dirty="0"/>
          </a:p>
        </p:txBody>
      </p:sp>
    </p:spTree>
    <p:extLst>
      <p:ext uri="{BB962C8B-B14F-4D97-AF65-F5344CB8AC3E}">
        <p14:creationId xmlns:p14="http://schemas.microsoft.com/office/powerpoint/2010/main" val="2025066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/>
          <p:cNvSpPr/>
          <p:nvPr/>
        </p:nvSpPr>
        <p:spPr>
          <a:xfrm>
            <a:off x="2267744" y="5672281"/>
            <a:ext cx="583264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/>
              <a:t>http://regentsearth.com/ILLUSTRATED%20GLOSSARY/Ice-Root%20Wedging.htm</a:t>
            </a:r>
          </a:p>
        </p:txBody>
      </p:sp>
      <p:pic>
        <p:nvPicPr>
          <p:cNvPr id="1026" name="Picture 2" descr="http://regentsearth.com/ILLUSTRATED%20GLOSSARY/Glossary%20Pix/Ice-Root%20Wedging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474911"/>
            <a:ext cx="7077075" cy="51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18695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/>
          <p:cNvSpPr/>
          <p:nvPr/>
        </p:nvSpPr>
        <p:spPr>
          <a:xfrm>
            <a:off x="683568" y="5672281"/>
            <a:ext cx="784887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Zion National Park</a:t>
            </a:r>
          </a:p>
          <a:p>
            <a:r>
              <a:rPr lang="en-US" sz="1200" dirty="0" smtClean="0"/>
              <a:t>https</a:t>
            </a:r>
            <a:r>
              <a:rPr lang="en-US" sz="1200" dirty="0"/>
              <a:t>://commons.wikimedia.org/w/index.php?search=frost+wedging&amp;title=Special:Search&amp;go=Go&amp;searchToken=8bdu2voy40gv4oxmnvicptaur#/media/File:Canyon_Junction_Rockfall_(6965198467).jpg</a:t>
            </a:r>
            <a:endParaRPr lang="en-US" sz="1200" dirty="0"/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1832" y="748141"/>
            <a:ext cx="6543824" cy="490786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971600" y="116632"/>
            <a:ext cx="44935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smtClean="0"/>
              <a:t>동결</a:t>
            </a:r>
            <a:r>
              <a:rPr lang="en-US" altLang="ko-KR" dirty="0" smtClean="0"/>
              <a:t> </a:t>
            </a:r>
            <a:r>
              <a:rPr lang="ko-KR" altLang="en-US" dirty="0" smtClean="0"/>
              <a:t>쐐기 작용에 의해 깨져서 낙하한 암석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0271415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/>
          <p:cNvSpPr/>
          <p:nvPr/>
        </p:nvSpPr>
        <p:spPr>
          <a:xfrm>
            <a:off x="827584" y="6093296"/>
            <a:ext cx="814193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Yosemite National Park, California</a:t>
            </a:r>
          </a:p>
          <a:p>
            <a:r>
              <a:rPr lang="en-US" sz="1200" dirty="0"/>
              <a:t>https://commons.wikimedia.org/w/index.php?search=exfoliation&amp;title=Special:Search&amp;go=Go&amp;searchToken=4nycjw6yihvq8fgv3g0jubgnb#/media/File:Granite_exfoliation_-_Flickr_-_S._Rae.jpg</a:t>
            </a:r>
            <a:endParaRPr lang="en-US" sz="1200" dirty="0"/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2066" y="523722"/>
            <a:ext cx="7103355" cy="548706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983314" y="154390"/>
            <a:ext cx="24545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smtClean="0"/>
              <a:t>압력 제거로 인한 박리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9061874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/>
          <p:cNvSpPr/>
          <p:nvPr/>
        </p:nvSpPr>
        <p:spPr>
          <a:xfrm>
            <a:off x="2292750" y="6237312"/>
            <a:ext cx="4572000" cy="55399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/>
              <a:t>Guadalupe Mountains National Park</a:t>
            </a:r>
          </a:p>
          <a:p>
            <a:r>
              <a:rPr lang="en-US" sz="1200" dirty="0" smtClean="0"/>
              <a:t>http</a:t>
            </a:r>
            <a:r>
              <a:rPr lang="en-US" sz="1200" dirty="0"/>
              <a:t>://www.edupic.net/geo.htm</a:t>
            </a:r>
            <a:endParaRPr lang="en-US" sz="1200" dirty="0"/>
          </a:p>
        </p:txBody>
      </p:sp>
      <p:pic>
        <p:nvPicPr>
          <p:cNvPr id="3074" name="Picture 2" descr="http://teach.albion.edu/jjn10/files/2010/10/root_wedging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5" y="741095"/>
            <a:ext cx="8366429" cy="54836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95535" y="260648"/>
            <a:ext cx="32816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smtClean="0"/>
              <a:t>식물의</a:t>
            </a:r>
            <a:r>
              <a:rPr lang="en-US" altLang="ko-KR" dirty="0"/>
              <a:t> </a:t>
            </a:r>
            <a:r>
              <a:rPr lang="ko-KR" altLang="en-US" dirty="0" smtClean="0"/>
              <a:t>뿌리에 의한 쐐기 작용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90618747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692696"/>
            <a:ext cx="7620000" cy="5433467"/>
          </a:xfrm>
        </p:spPr>
        <p:txBody>
          <a:bodyPr>
            <a:normAutofit fontScale="92500" lnSpcReduction="10000"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ko-KR" altLang="en-US" sz="32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화학적</a:t>
            </a:r>
            <a:r>
              <a:rPr lang="en-US" altLang="ko-KR" sz="32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32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풍화</a:t>
            </a:r>
            <a:r>
              <a:rPr lang="en-US" altLang="ko-KR" sz="32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(chemical weathering) – </a:t>
            </a:r>
            <a:r>
              <a:rPr lang="en-US" altLang="ko-KR" sz="32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32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화학반응을 </a:t>
            </a:r>
            <a:r>
              <a:rPr lang="ko-KR" altLang="en-US" sz="32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통해</a:t>
            </a:r>
            <a:endParaRPr lang="en-US" altLang="ko-KR" sz="3200" dirty="0" smtClean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914400" lvl="1" indent="-457200"/>
            <a:r>
              <a:rPr lang="ko-KR" altLang="en-US" sz="3200" dirty="0">
                <a:latin typeface="맑은 고딕" panose="020B0503020000020004" pitchFamily="50" charset="-127"/>
              </a:rPr>
              <a:t>용해</a:t>
            </a:r>
            <a:r>
              <a:rPr lang="en-US" altLang="ko-KR" sz="3200" dirty="0">
                <a:latin typeface="맑은 고딕" panose="020B0503020000020004" pitchFamily="50" charset="-127"/>
              </a:rPr>
              <a:t>(dissolution</a:t>
            </a:r>
            <a:r>
              <a:rPr lang="en-US" altLang="ko-KR" sz="3200" dirty="0" smtClean="0">
                <a:latin typeface="맑은 고딕" panose="020B0503020000020004" pitchFamily="50" charset="-127"/>
              </a:rPr>
              <a:t>)</a:t>
            </a:r>
          </a:p>
          <a:p>
            <a:pPr marL="1600200" lvl="2" indent="-457200"/>
            <a:r>
              <a:rPr lang="en-US" altLang="ko-KR" sz="30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CaCO</a:t>
            </a:r>
            <a:r>
              <a:rPr lang="en-US" altLang="ko-KR" sz="3000" baseline="-250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3</a:t>
            </a:r>
            <a:r>
              <a:rPr lang="en-US" altLang="ko-KR" sz="30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3000" dirty="0" err="1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방해석</a:t>
            </a:r>
            <a:r>
              <a:rPr lang="en-US" altLang="ko-KR" sz="30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) = Ca</a:t>
            </a:r>
            <a:r>
              <a:rPr lang="en-US" altLang="ko-KR" sz="3000" baseline="300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2+</a:t>
            </a:r>
            <a:r>
              <a:rPr lang="en-US" altLang="ko-KR" sz="30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 + CO</a:t>
            </a:r>
            <a:r>
              <a:rPr lang="en-US" altLang="ko-KR" sz="3000" baseline="-250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3</a:t>
            </a:r>
            <a:r>
              <a:rPr lang="en-US" altLang="ko-KR" sz="3000" baseline="300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2-</a:t>
            </a:r>
          </a:p>
          <a:p>
            <a:pPr marL="914400" lvl="1" indent="-457200"/>
            <a:r>
              <a:rPr lang="ko-KR" altLang="en-US" sz="3200" dirty="0" smtClean="0">
                <a:latin typeface="맑은 고딕" panose="020B0503020000020004" pitchFamily="50" charset="-127"/>
              </a:rPr>
              <a:t>수화 및 가수</a:t>
            </a:r>
            <a:r>
              <a:rPr lang="en-US" altLang="ko-KR" sz="3200" dirty="0" smtClean="0">
                <a:latin typeface="맑은 고딕" panose="020B0503020000020004" pitchFamily="50" charset="-127"/>
              </a:rPr>
              <a:t> </a:t>
            </a:r>
            <a:r>
              <a:rPr lang="ko-KR" altLang="en-US" sz="3200" dirty="0">
                <a:latin typeface="맑은 고딕" panose="020B0503020000020004" pitchFamily="50" charset="-127"/>
              </a:rPr>
              <a:t>분해</a:t>
            </a:r>
            <a:r>
              <a:rPr lang="en-US" altLang="ko-KR" sz="3200" dirty="0">
                <a:latin typeface="맑은 고딕" panose="020B0503020000020004" pitchFamily="50" charset="-127"/>
              </a:rPr>
              <a:t>(hydrolysis</a:t>
            </a:r>
            <a:r>
              <a:rPr lang="en-US" altLang="ko-KR" sz="3200" dirty="0" smtClean="0">
                <a:latin typeface="맑은 고딕" panose="020B0503020000020004" pitchFamily="50" charset="-127"/>
              </a:rPr>
              <a:t>)</a:t>
            </a:r>
          </a:p>
          <a:p>
            <a:pPr marL="1600200" lvl="2" indent="-457200"/>
            <a:r>
              <a:rPr lang="en-US" altLang="ko-KR" sz="3000" dirty="0">
                <a:latin typeface="맑은 고딕" panose="020B0503020000020004" pitchFamily="50" charset="-127"/>
              </a:rPr>
              <a:t>2KAlSi</a:t>
            </a:r>
            <a:r>
              <a:rPr lang="en-US" altLang="ko-KR" sz="3000" baseline="-25000" dirty="0">
                <a:latin typeface="맑은 고딕" panose="020B0503020000020004" pitchFamily="50" charset="-127"/>
              </a:rPr>
              <a:t>3</a:t>
            </a:r>
            <a:r>
              <a:rPr lang="en-US" altLang="ko-KR" sz="3000" dirty="0">
                <a:latin typeface="맑은 고딕" panose="020B0503020000020004" pitchFamily="50" charset="-127"/>
              </a:rPr>
              <a:t>O</a:t>
            </a:r>
            <a:r>
              <a:rPr lang="en-US" altLang="ko-KR" sz="3000" baseline="-25000" dirty="0">
                <a:latin typeface="맑은 고딕" panose="020B0503020000020004" pitchFamily="50" charset="-127"/>
              </a:rPr>
              <a:t>8</a:t>
            </a:r>
            <a:r>
              <a:rPr lang="en-US" altLang="ko-KR" sz="3000" dirty="0">
                <a:latin typeface="맑은 고딕" panose="020B0503020000020004" pitchFamily="50" charset="-127"/>
              </a:rPr>
              <a:t>(</a:t>
            </a:r>
            <a:r>
              <a:rPr lang="ko-KR" altLang="en-US" sz="3000" dirty="0">
                <a:latin typeface="맑은 고딕" panose="020B0503020000020004" pitchFamily="50" charset="-127"/>
              </a:rPr>
              <a:t>정장석</a:t>
            </a:r>
            <a:r>
              <a:rPr lang="en-US" altLang="ko-KR" sz="3000" dirty="0">
                <a:latin typeface="맑은 고딕" panose="020B0503020000020004" pitchFamily="50" charset="-127"/>
              </a:rPr>
              <a:t>) + 9H</a:t>
            </a:r>
            <a:r>
              <a:rPr lang="en-US" altLang="ko-KR" sz="3000" baseline="-25000" dirty="0">
                <a:latin typeface="맑은 고딕" panose="020B0503020000020004" pitchFamily="50" charset="-127"/>
              </a:rPr>
              <a:t>2</a:t>
            </a:r>
            <a:r>
              <a:rPr lang="en-US" altLang="ko-KR" sz="3000" dirty="0">
                <a:latin typeface="맑은 고딕" panose="020B0503020000020004" pitchFamily="50" charset="-127"/>
              </a:rPr>
              <a:t>O +2H</a:t>
            </a:r>
            <a:r>
              <a:rPr lang="en-US" altLang="ko-KR" sz="3000" baseline="30000" dirty="0">
                <a:latin typeface="맑은 고딕" panose="020B0503020000020004" pitchFamily="50" charset="-127"/>
              </a:rPr>
              <a:t>+</a:t>
            </a:r>
            <a:r>
              <a:rPr lang="en-US" altLang="ko-KR" sz="3000" dirty="0">
                <a:latin typeface="맑은 고딕" panose="020B0503020000020004" pitchFamily="50" charset="-127"/>
              </a:rPr>
              <a:t> </a:t>
            </a:r>
            <a:r>
              <a:rPr lang="en-US" altLang="ko-KR" sz="3000" dirty="0" smtClean="0">
                <a:latin typeface="맑은 고딕" panose="020B0503020000020004" pitchFamily="50" charset="-127"/>
              </a:rPr>
              <a:t>= </a:t>
            </a:r>
            <a:r>
              <a:rPr lang="en-US" altLang="ko-KR" sz="3000" dirty="0">
                <a:latin typeface="맑은 고딕" panose="020B0503020000020004" pitchFamily="50" charset="-127"/>
              </a:rPr>
              <a:t>Al</a:t>
            </a:r>
            <a:r>
              <a:rPr lang="en-US" altLang="ko-KR" sz="3000" baseline="-25000" dirty="0">
                <a:latin typeface="맑은 고딕" panose="020B0503020000020004" pitchFamily="50" charset="-127"/>
              </a:rPr>
              <a:t>2</a:t>
            </a:r>
            <a:r>
              <a:rPr lang="en-US" altLang="ko-KR" sz="3000" dirty="0">
                <a:latin typeface="맑은 고딕" panose="020B0503020000020004" pitchFamily="50" charset="-127"/>
              </a:rPr>
              <a:t>Si</a:t>
            </a:r>
            <a:r>
              <a:rPr lang="en-US" altLang="ko-KR" sz="3000" baseline="-25000" dirty="0">
                <a:latin typeface="맑은 고딕" panose="020B0503020000020004" pitchFamily="50" charset="-127"/>
              </a:rPr>
              <a:t>2</a:t>
            </a:r>
            <a:r>
              <a:rPr lang="en-US" altLang="ko-KR" sz="3000" dirty="0">
                <a:latin typeface="맑은 고딕" panose="020B0503020000020004" pitchFamily="50" charset="-127"/>
              </a:rPr>
              <a:t>O</a:t>
            </a:r>
            <a:r>
              <a:rPr lang="en-US" altLang="ko-KR" sz="3000" baseline="-25000" dirty="0">
                <a:latin typeface="맑은 고딕" panose="020B0503020000020004" pitchFamily="50" charset="-127"/>
              </a:rPr>
              <a:t>5</a:t>
            </a:r>
            <a:r>
              <a:rPr lang="en-US" altLang="ko-KR" sz="3000" dirty="0">
                <a:latin typeface="맑은 고딕" panose="020B0503020000020004" pitchFamily="50" charset="-127"/>
              </a:rPr>
              <a:t>(OH)</a:t>
            </a:r>
            <a:r>
              <a:rPr lang="en-US" altLang="ko-KR" sz="3000" baseline="-25000" dirty="0">
                <a:latin typeface="맑은 고딕" panose="020B0503020000020004" pitchFamily="50" charset="-127"/>
              </a:rPr>
              <a:t>4</a:t>
            </a:r>
            <a:r>
              <a:rPr lang="en-US" altLang="ko-KR" sz="3000" dirty="0">
                <a:latin typeface="맑은 고딕" panose="020B0503020000020004" pitchFamily="50" charset="-127"/>
              </a:rPr>
              <a:t>(</a:t>
            </a:r>
            <a:r>
              <a:rPr lang="ko-KR" altLang="en-US" sz="3000" dirty="0">
                <a:latin typeface="맑은 고딕" panose="020B0503020000020004" pitchFamily="50" charset="-127"/>
              </a:rPr>
              <a:t>고령토</a:t>
            </a:r>
            <a:r>
              <a:rPr lang="en-US" altLang="ko-KR" sz="3000" dirty="0">
                <a:latin typeface="맑은 고딕" panose="020B0503020000020004" pitchFamily="50" charset="-127"/>
              </a:rPr>
              <a:t>) +4H</a:t>
            </a:r>
            <a:r>
              <a:rPr lang="en-US" altLang="ko-KR" sz="3000" baseline="-25000" dirty="0">
                <a:latin typeface="맑은 고딕" panose="020B0503020000020004" pitchFamily="50" charset="-127"/>
              </a:rPr>
              <a:t>4</a:t>
            </a:r>
            <a:r>
              <a:rPr lang="en-US" altLang="ko-KR" sz="3000" dirty="0">
                <a:latin typeface="맑은 고딕" panose="020B0503020000020004" pitchFamily="50" charset="-127"/>
              </a:rPr>
              <a:t>SiO</a:t>
            </a:r>
            <a:r>
              <a:rPr lang="en-US" altLang="ko-KR" sz="3000" baseline="-25000" dirty="0">
                <a:latin typeface="맑은 고딕" panose="020B0503020000020004" pitchFamily="50" charset="-127"/>
              </a:rPr>
              <a:t>4</a:t>
            </a:r>
            <a:r>
              <a:rPr lang="en-US" altLang="ko-KR" sz="3000" dirty="0">
                <a:latin typeface="맑은 고딕" panose="020B0503020000020004" pitchFamily="50" charset="-127"/>
              </a:rPr>
              <a:t> + 2K</a:t>
            </a:r>
            <a:r>
              <a:rPr lang="en-US" altLang="ko-KR" sz="3000" baseline="30000" dirty="0">
                <a:latin typeface="맑은 고딕" panose="020B0503020000020004" pitchFamily="50" charset="-127"/>
              </a:rPr>
              <a:t>+</a:t>
            </a:r>
            <a:endParaRPr lang="en-US" altLang="ko-KR" sz="3000" baseline="30000" dirty="0" smtClean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914400" lvl="1" indent="-457200"/>
            <a:r>
              <a:rPr lang="ko-KR" altLang="en-US" sz="32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산화</a:t>
            </a:r>
            <a:r>
              <a:rPr lang="en-US" altLang="ko-KR" sz="32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(oxidation</a:t>
            </a:r>
            <a:r>
              <a:rPr lang="en-US" altLang="ko-KR" sz="32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</a:p>
          <a:p>
            <a:pPr marL="1600200" lvl="2" indent="-457200"/>
            <a:r>
              <a:rPr lang="en-US" altLang="ko-KR" sz="3200" dirty="0"/>
              <a:t>4FeS</a:t>
            </a:r>
            <a:r>
              <a:rPr lang="en-US" altLang="ko-KR" sz="3200" baseline="-25000" dirty="0"/>
              <a:t>2</a:t>
            </a:r>
            <a:r>
              <a:rPr lang="en-US" altLang="ko-KR" sz="3200" dirty="0"/>
              <a:t>(</a:t>
            </a:r>
            <a:r>
              <a:rPr lang="ko-KR" altLang="en-US" sz="3200" dirty="0" err="1"/>
              <a:t>황철석</a:t>
            </a:r>
            <a:r>
              <a:rPr lang="en-US" altLang="ko-KR" sz="3200" dirty="0"/>
              <a:t>) + 15O</a:t>
            </a:r>
            <a:r>
              <a:rPr lang="en-US" altLang="ko-KR" sz="3200" baseline="-25000" dirty="0"/>
              <a:t>2</a:t>
            </a:r>
            <a:r>
              <a:rPr lang="en-US" altLang="ko-KR" sz="3200" dirty="0"/>
              <a:t> + 10H</a:t>
            </a:r>
            <a:r>
              <a:rPr lang="en-US" altLang="ko-KR" sz="3200" baseline="-25000" dirty="0"/>
              <a:t>2</a:t>
            </a:r>
            <a:r>
              <a:rPr lang="en-US" altLang="ko-KR" sz="3200" dirty="0"/>
              <a:t>O </a:t>
            </a:r>
            <a:r>
              <a:rPr lang="en-US" altLang="ko-KR" sz="3200" dirty="0" smtClean="0"/>
              <a:t>= </a:t>
            </a:r>
            <a:r>
              <a:rPr lang="en-US" altLang="ko-KR" sz="3200" dirty="0"/>
              <a:t>4FeOOH(</a:t>
            </a:r>
            <a:r>
              <a:rPr lang="ko-KR" altLang="en-US" sz="3200" dirty="0" err="1"/>
              <a:t>침철석</a:t>
            </a:r>
            <a:r>
              <a:rPr lang="en-US" altLang="ko-KR" sz="3200" dirty="0"/>
              <a:t>) + 8SO</a:t>
            </a:r>
            <a:r>
              <a:rPr lang="en-US" altLang="ko-KR" sz="3200" baseline="-25000" dirty="0"/>
              <a:t>4</a:t>
            </a:r>
            <a:r>
              <a:rPr lang="en-US" altLang="ko-KR" sz="3200" baseline="30000" dirty="0"/>
              <a:t>2-</a:t>
            </a:r>
            <a:r>
              <a:rPr lang="en-US" altLang="ko-KR" sz="3200" dirty="0"/>
              <a:t> + </a:t>
            </a:r>
            <a:r>
              <a:rPr lang="en-US" altLang="ko-KR" sz="3200" dirty="0" smtClean="0"/>
              <a:t>16H</a:t>
            </a:r>
            <a:endParaRPr lang="en-US" altLang="ko-KR" sz="3000" dirty="0" smtClean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947632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/>
          <p:cNvSpPr/>
          <p:nvPr/>
        </p:nvSpPr>
        <p:spPr>
          <a:xfrm>
            <a:off x="1115616" y="5669903"/>
            <a:ext cx="655272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12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영월</a:t>
            </a:r>
            <a:r>
              <a:rPr lang="en-US" altLang="ko-KR" sz="12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ko-KR" altLang="en-US" sz="12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석회암의 풍화</a:t>
            </a:r>
            <a:endParaRPr lang="en-US" altLang="ko-KR" sz="1200" dirty="0" smtClean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endParaRPr lang="en-US" sz="12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r>
              <a:rPr lang="en-US" sz="12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http</a:t>
            </a:r>
            <a:r>
              <a:rPr lang="en-US" sz="12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://blog.naver.com/</a:t>
            </a:r>
            <a:r>
              <a:rPr lang="en-US" sz="1200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PostView.nhn?blogId</a:t>
            </a:r>
            <a:r>
              <a:rPr lang="en-US" sz="12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=</a:t>
            </a:r>
            <a:r>
              <a:rPr lang="en-US" sz="1200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daphnech&amp;logNo</a:t>
            </a:r>
            <a:r>
              <a:rPr lang="en-US" sz="12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=60111108205&amp;viewDate=¤</a:t>
            </a:r>
            <a:r>
              <a:rPr lang="en-US" sz="1200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tPage</a:t>
            </a:r>
            <a:r>
              <a:rPr lang="en-US" sz="12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=1&amp;listtype=0#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2625" y="1462088"/>
            <a:ext cx="5238750" cy="393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0348732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/>
          <p:cNvSpPr/>
          <p:nvPr/>
        </p:nvSpPr>
        <p:spPr>
          <a:xfrm>
            <a:off x="1187624" y="5799437"/>
            <a:ext cx="669674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12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태백 고령토 채석장</a:t>
            </a:r>
            <a:endParaRPr lang="en-US" altLang="ko-KR" sz="1200" dirty="0" smtClean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endParaRPr lang="en-US" sz="12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r>
              <a:rPr lang="en-US" sz="12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http</a:t>
            </a:r>
            <a:r>
              <a:rPr lang="en-US" sz="12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://blog.naver.com/PostView.nhn?blogId=sanijeil&amp;logNo=80108899859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250395"/>
            <a:ext cx="7048500" cy="528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0348732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필수">
  <a:themeElements>
    <a:clrScheme name="필수">
      <a:dk1>
        <a:srgbClr val="000000"/>
      </a:dk1>
      <a:lt1>
        <a:srgbClr val="FFFFFF"/>
      </a:lt1>
      <a:dk2>
        <a:srgbClr val="D1282E"/>
      </a:dk2>
      <a:lt2>
        <a:srgbClr val="C8C8B1"/>
      </a:lt2>
      <a:accent1>
        <a:srgbClr val="7A7A7A"/>
      </a:accent1>
      <a:accent2>
        <a:srgbClr val="F5C201"/>
      </a:accent2>
      <a:accent3>
        <a:srgbClr val="526DB0"/>
      </a:accent3>
      <a:accent4>
        <a:srgbClr val="989AAC"/>
      </a:accent4>
      <a:accent5>
        <a:srgbClr val="DC5924"/>
      </a:accent5>
      <a:accent6>
        <a:srgbClr val="B4B392"/>
      </a:accent6>
      <a:hlink>
        <a:srgbClr val="CC9900"/>
      </a:hlink>
      <a:folHlink>
        <a:srgbClr val="969696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필수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250000"/>
              </a:schemeClr>
            </a:gs>
            <a:gs pos="35000">
              <a:schemeClr val="phClr">
                <a:tint val="47000"/>
                <a:satMod val="275000"/>
              </a:schemeClr>
            </a:gs>
            <a:gs pos="100000">
              <a:schemeClr val="phClr">
                <a:tint val="25000"/>
                <a:satMod val="300000"/>
              </a:schemeClr>
            </a:gs>
          </a:gsLst>
          <a:lin ang="16200000" scaled="1"/>
        </a:gradFill>
        <a:solidFill>
          <a:schemeClr val="phClr">
            <a:satMod val="110000"/>
          </a:schemeClr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4127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9999" dist="23000" algn="bl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19050" algn="bl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l"/>
          </a:scene3d>
          <a:sp3d prstMaterial="plastic">
            <a:bevelT w="38100" h="31750"/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6000"/>
              </a:schemeClr>
              <a:schemeClr val="phClr">
                <a:shade val="94000"/>
              </a:schemeClr>
            </a:duotone>
          </a:blip>
          <a:tile tx="0" ty="0" sx="100000" sy="100000" flip="none" algn="tl"/>
        </a:blipFill>
        <a:gradFill rotWithShape="1">
          <a:gsLst>
            <a:gs pos="0">
              <a:schemeClr val="phClr">
                <a:tint val="84000"/>
                <a:satMod val="110000"/>
              </a:schemeClr>
            </a:gs>
            <a:gs pos="44000">
              <a:schemeClr val="phClr">
                <a:tint val="93000"/>
                <a:satMod val="115000"/>
              </a:schemeClr>
            </a:gs>
            <a:gs pos="100000">
              <a:schemeClr val="phClr">
                <a:tint val="100000"/>
                <a:shade val="59000"/>
                <a:satMod val="120000"/>
              </a:schemeClr>
            </a:gs>
          </a:gsLst>
          <a:path path="circle">
            <a:fillToRect l="40000" t="60000" r="60000" b="4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Essential</Template>
  <TotalTime>1528</TotalTime>
  <Words>482</Words>
  <Application>Microsoft Office PowerPoint</Application>
  <PresentationFormat>화면 슬라이드 쇼(4:3)</PresentationFormat>
  <Paragraphs>97</Paragraphs>
  <Slides>19</Slides>
  <Notes>5</Notes>
  <HiddenSlides>0</HiddenSlides>
  <MMClips>0</MMClips>
  <ScaleCrop>false</ScaleCrop>
  <HeadingPairs>
    <vt:vector size="6" baseType="variant">
      <vt:variant>
        <vt:lpstr>사용한 글꼴</vt:lpstr>
      </vt:variant>
      <vt:variant>
        <vt:i4>2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19</vt:i4>
      </vt:variant>
    </vt:vector>
  </HeadingPairs>
  <TitlesOfParts>
    <vt:vector size="22" baseType="lpstr">
      <vt:lpstr>맑은 고딕</vt:lpstr>
      <vt:lpstr>Arial</vt:lpstr>
      <vt:lpstr>필수</vt:lpstr>
      <vt:lpstr>4-3. 풍화, 침식, 운반 및 퇴적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지구의 선물, 그 빛과 그림자 제 1장 행성 지구</dc:title>
  <dc:creator>jyy</dc:creator>
  <cp:lastModifiedBy>Jae-Young Yu</cp:lastModifiedBy>
  <cp:revision>90</cp:revision>
  <dcterms:created xsi:type="dcterms:W3CDTF">2013-09-03T00:41:18Z</dcterms:created>
  <dcterms:modified xsi:type="dcterms:W3CDTF">2017-11-16T04:49:56Z</dcterms:modified>
</cp:coreProperties>
</file>